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6" Type="http://schemas.openxmlformats.org/officeDocument/2006/relationships/slide" Target="slides/slide15.xml" /><Relationship Id="rId17" Type="http://schemas.openxmlformats.org/officeDocument/2006/relationships/slide" Target="slides/slide16.xml" /><Relationship Id="rId18" Type="http://schemas.openxmlformats.org/officeDocument/2006/relationships/slide" Target="slides/slide17.xml" /><Relationship Id="rId19" Type="http://schemas.openxmlformats.org/officeDocument/2006/relationships/slide" Target="slides/slide18.xml" /><Relationship Id="rId20" Type="http://schemas.openxmlformats.org/officeDocument/2006/relationships/slide" Target="slides/slide19.xml" /><Relationship Id="rId21" Type="http://schemas.openxmlformats.org/officeDocument/2006/relationships/notesMaster" Target="notesMasters/notesMaster1.xml" /><Relationship Id="rId23" Type="http://schemas.openxmlformats.org/officeDocument/2006/relationships/viewProps" Target="viewProps.xml" /><Relationship Id="rId2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25" Type="http://schemas.openxmlformats.org/officeDocument/2006/relationships/tableStyles" Target="tableStyles.xml" /><Relationship Id="rId24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10.xml.rels><?xml version="1.0" encoding="UTF-8"?>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_rels/notesSlide11.xml.rels><?xml version="1.0" encoding="UTF-8"?><Relationships xmlns="http://schemas.openxmlformats.org/package/2006/relationships"><Relationship Id="rId2" Type="http://schemas.openxmlformats.org/officeDocument/2006/relationships/slide" Target="../slides/slide14.xml" /><Relationship Id="rId1" Type="http://schemas.openxmlformats.org/officeDocument/2006/relationships/notesMaster" Target="../notesMasters/notesMaster1.xml" /></Relationships>
</file>

<file path=ppt/notesSlides/_rels/notesSlide12.xml.rels><?xml version="1.0" encoding="UTF-8"?><Relationships xmlns="http://schemas.openxmlformats.org/package/2006/relationships"><Relationship Id="rId2" Type="http://schemas.openxmlformats.org/officeDocument/2006/relationships/slide" Target="../slides/slide15.xml" /><Relationship Id="rId1" Type="http://schemas.openxmlformats.org/officeDocument/2006/relationships/notesMaster" Target="../notesMasters/notesMaster1.xml" /></Relationships>
</file>

<file path=ppt/notesSlides/_rels/notesSlide13.xml.rels><?xml version="1.0" encoding="UTF-8"?><Relationships xmlns="http://schemas.openxmlformats.org/package/2006/relationships"><Relationship Id="rId2" Type="http://schemas.openxmlformats.org/officeDocument/2006/relationships/slide" Target="../slides/slide19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<Relationships xmlns="http://schemas.openxmlformats.org/package/2006/relationships"><Relationship Id="rId2" Type="http://schemas.openxmlformats.org/officeDocument/2006/relationships/slide" Target="../slides/slide9.xml" /><Relationship Id="rId1" Type="http://schemas.openxmlformats.org/officeDocument/2006/relationships/notesMaster" Target="../notesMasters/notesMaster1.xml" /></Relationships>
</file>

<file path=ppt/notesSlides/_rels/notesSlide7.xml.rels><?xml version="1.0" encoding="UTF-8"?><Relationships xmlns="http://schemas.openxmlformats.org/package/2006/relationships"><Relationship Id="rId2" Type="http://schemas.openxmlformats.org/officeDocument/2006/relationships/slide" Target="../slides/slide10.xml" /><Relationship Id="rId1" Type="http://schemas.openxmlformats.org/officeDocument/2006/relationships/notesMaster" Target="../notesMasters/notesMaster1.xml" /></Relationships>
</file>

<file path=ppt/notesSlides/_rels/notesSlide8.xml.rels><?xml version="1.0" encoding="UTF-8"?><Relationships xmlns="http://schemas.openxmlformats.org/package/2006/relationships"><Relationship Id="rId2" Type="http://schemas.openxmlformats.org/officeDocument/2006/relationships/slide" Target="../slides/slide11.xml" /><Relationship Id="rId1" Type="http://schemas.openxmlformats.org/officeDocument/2006/relationships/notesMaster" Target="../notesMasters/notesMaster1.xml" /></Relationships>
</file>

<file path=ppt/notesSlides/_rels/notesSlide9.xml.rels><?xml version="1.0" encoding="UTF-8"?><Relationships xmlns="http://schemas.openxmlformats.org/package/2006/relationships"><Relationship Id="rId2" Type="http://schemas.openxmlformats.org/officeDocument/2006/relationships/slide" Target="../slides/slide12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Pause for 2-3 seconds before speaking.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“$440,000. That’s what the Australian government paid Deloitte for a welfare review report earlier this year.”</a:t>
            </a:r>
          </a:p>
          <a:p>
            <a:pPr lvl="0" indent="0" marL="0">
              <a:buNone/>
            </a:pP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The Deloitte Case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What happened:</a:t>
            </a:r>
          </a:p>
          <a:p>
            <a:pPr lvl="0" indent="0" marL="0">
              <a:buNone/>
            </a:pPr>
          </a:p>
          <a:p>
            <a:pPr lvl="0"/>
            <a:r>
              <a:rPr/>
              <a:t>Deloitte used AI (GPT-4) to draft government reports</a:t>
            </a:r>
          </a:p>
          <a:p>
            <a:pPr lvl="0" indent="0" marL="0">
              <a:buNone/>
            </a:pPr>
          </a:p>
          <a:p>
            <a:pPr lvl="0"/>
            <a:r>
              <a:rPr/>
              <a:t>Reports contained </a:t>
            </a:r>
            <a:r>
              <a:rPr b="1"/>
              <a:t>fabricated citations</a:t>
            </a:r>
            <a:r>
              <a:rPr/>
              <a:t> - fake studies, made-up quotes</a:t>
            </a:r>
          </a:p>
          <a:p>
            <a:pPr lvl="0" indent="0" marL="0">
              <a:buNone/>
            </a:pPr>
          </a:p>
          <a:p>
            <a:pPr lvl="0"/>
            <a:r>
              <a:rPr/>
              <a:t>Australia: $440,000 welfare review - partial refund issued</a:t>
            </a:r>
          </a:p>
          <a:p>
            <a:pPr lvl="0" indent="0" marL="0">
              <a:buNone/>
            </a:pPr>
          </a:p>
          <a:p>
            <a:pPr lvl="0"/>
            <a:r>
              <a:rPr/>
              <a:t>Canada: $1.6 million healthcare report - 4 incorrect citations found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The lesson:</a:t>
            </a:r>
            <a:r>
              <a:rPr/>
              <a:t> AI is confident even when wrong. Verification is essential.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“Their reputation—built over decades—damaged by AI-generated misinformation they didn’t verify. Today, I’m going to teach you how to use AI as a strategic thinking partner - and how to avoid becoming the next headline.”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Before sharing anything with AI, ask:</a:t>
            </a:r>
          </a:p>
          <a:p>
            <a:pPr lvl="0" indent="0" marL="0">
              <a:buNone/>
            </a:pPr>
          </a:p>
          <a:p>
            <a:pPr lvl="0" indent="0" marL="1270000">
              <a:buNone/>
            </a:pPr>
            <a:r>
              <a:rPr sz="2000"/>
              <a:t>“Would I be comfortable if this appeared on a billboard?”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Never share:</a:t>
            </a:r>
          </a:p>
          <a:p>
            <a:pPr lvl="0" indent="0" marL="0">
              <a:buNone/>
            </a:pPr>
          </a:p>
          <a:p>
            <a:pPr lvl="0"/>
            <a:r>
              <a:rPr/>
              <a:t>Passwords or API keys</a:t>
            </a:r>
          </a:p>
          <a:p>
            <a:pPr lvl="0" indent="0" marL="0">
              <a:buNone/>
            </a:pPr>
          </a:p>
          <a:p>
            <a:pPr lvl="0"/>
            <a:r>
              <a:rPr/>
              <a:t>Personal information about others</a:t>
            </a:r>
          </a:p>
          <a:p>
            <a:pPr lvl="0" indent="0" marL="0">
              <a:buNone/>
            </a:pPr>
          </a:p>
          <a:p>
            <a:pPr lvl="0"/>
            <a:r>
              <a:rPr/>
              <a:t>Confidential business data</a:t>
            </a:r>
          </a:p>
          <a:p>
            <a:pPr lvl="0" indent="0" marL="0">
              <a:buNone/>
            </a:pPr>
          </a:p>
          <a:p>
            <a:pPr lvl="0"/>
            <a:r>
              <a:rPr/>
              <a:t>Anything you wouldn’t want made public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Remember Deloitte? Here’s why it happened:</a:t>
            </a:r>
          </a:p>
          <a:p>
            <a:pPr lvl="0" indent="0" marL="0">
              <a:buNone/>
            </a:pPr>
          </a:p>
          <a:p>
            <a:pPr lvl="0" indent="-342900" marL="342900">
              <a:buAutoNum type="arabicPeriod"/>
            </a:pPr>
            <a:r>
              <a:rPr b="1"/>
              <a:t>AI doesn’t know it’s lying</a:t>
            </a:r>
            <a:r>
              <a:rPr/>
              <a:t> - It generates plausible text</a:t>
            </a:r>
          </a:p>
          <a:p>
            <a:pPr lvl="0" indent="0" marL="0">
              <a:buNone/>
            </a:pPr>
          </a:p>
          <a:p>
            <a:pPr lvl="0" indent="-342900" marL="342900">
              <a:buAutoNum type="arabicPeriod"/>
            </a:pPr>
            <a:r>
              <a:rPr b="1"/>
              <a:t>Confidence ≠ Accuracy</a:t>
            </a:r>
            <a:r>
              <a:rPr/>
              <a:t> - AI sounds equally confident right or wrong</a:t>
            </a:r>
          </a:p>
          <a:p>
            <a:pPr lvl="0" indent="0" marL="0">
              <a:buNone/>
            </a:pPr>
          </a:p>
          <a:p>
            <a:pPr lvl="0" indent="-342900" marL="342900">
              <a:buAutoNum type="arabicPeriod"/>
            </a:pPr>
            <a:r>
              <a:rPr b="1"/>
              <a:t>Pattern matching, not truth</a:t>
            </a:r>
            <a:r>
              <a:rPr/>
              <a:t> - AI predicts likely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14</a:t>
            </a:fld>
            <a:endParaRPr lang="en-US"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Before trusting any AI output, ask:</a:t>
            </a:r>
          </a:p>
          <a:p>
            <a:pPr lvl="0" indent="0" marL="0">
              <a:buNone/>
            </a:pPr>
          </a:p>
          <a:p>
            <a:pPr lvl="0" indent="-342900" marL="342900">
              <a:buAutoNum type="arabicPeriod"/>
            </a:pPr>
            <a:r>
              <a:rPr b="1"/>
              <a:t>Can I find this source independently?</a:t>
            </a:r>
          </a:p>
          <a:p>
            <a:pPr lvl="0" indent="0" marL="0">
              <a:buNone/>
            </a:pPr>
          </a:p>
          <a:p>
            <a:pPr lvl="0" indent="-342900" marL="342900">
              <a:buAutoNum type="arabicPeriod"/>
            </a:pPr>
            <a:r>
              <a:rPr b="1"/>
              <a:t>Does this statistic appear elsewhere?</a:t>
            </a:r>
          </a:p>
          <a:p>
            <a:pPr lvl="0" indent="0" marL="0">
              <a:buNone/>
            </a:pPr>
          </a:p>
          <a:p>
            <a:pPr lvl="0" indent="-342900" marL="342900">
              <a:buAutoNum type="arabicPeriod"/>
            </a:pPr>
            <a:r>
              <a:rPr b="1"/>
              <a:t>Does this make logical sense?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If you can’t verify it, don’t use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15</a:t>
            </a:fld>
            <a:endParaRPr lang="en-US"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Resources available:</a:t>
            </a:r>
          </a:p>
          <a:p>
            <a:pPr lvl="0" indent="0" marL="0">
              <a:buNone/>
            </a:pPr>
          </a:p>
          <a:p>
            <a:pPr lvl="0"/>
            <a:r>
              <a:rPr/>
              <a:t>All prompts from today’s session</a:t>
            </a:r>
          </a:p>
          <a:p>
            <a:pPr lvl="0" indent="0" marL="0">
              <a:buNone/>
            </a:pPr>
          </a:p>
          <a:p>
            <a:pPr lvl="0"/>
            <a:r>
              <a:rPr/>
              <a:t>Style Mirror tool (help AI write in your voice)</a:t>
            </a:r>
          </a:p>
          <a:p>
            <a:pPr lvl="0" indent="0" marL="0">
              <a:buNone/>
            </a:pPr>
          </a:p>
          <a:p>
            <a:pPr lvl="0"/>
            <a:r>
              <a:rPr/>
              <a:t>Deeper reading on AI concepts</a:t>
            </a:r>
          </a:p>
          <a:p>
            <a:pPr lvl="0" indent="0" marL="0">
              <a:buNone/>
            </a:pPr>
          </a:p>
          <a:p>
            <a:pPr lvl="0"/>
            <a:r>
              <a:rPr/>
              <a:t>Ethics guidelines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Thank you for your attention. I’m happy to take any questions.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19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Key insight:</a:t>
            </a:r>
            <a:r>
              <a:rPr/>
              <a:t> AI is a </a:t>
            </a:r>
            <a:r>
              <a:rPr b="1"/>
              <a:t>reasoning engine</a:t>
            </a:r>
            <a:r>
              <a:rPr/>
              <a:t>, not a search engine</a:t>
            </a:r>
          </a:p>
          <a:p>
            <a:pPr lvl="0" indent="0" marL="0">
              <a:buNone/>
            </a:pPr>
          </a:p>
          <a:p>
            <a:pPr lvl="0"/>
            <a:r>
              <a:rPr/>
              <a:t>Google finds information that exists</a:t>
            </a:r>
          </a:p>
          <a:p>
            <a:pPr lvl="0" indent="0" marL="0">
              <a:buNone/>
            </a:pPr>
          </a:p>
          <a:p>
            <a:pPr lvl="0"/>
            <a:r>
              <a:rPr/>
              <a:t>AI generates responses based on patterns</a:t>
            </a:r>
          </a:p>
          <a:p>
            <a:pPr lvl="0" indent="0" marL="0">
              <a:buNone/>
            </a:pPr>
          </a:p>
          <a:p>
            <a:pPr lvl="0"/>
            <a:r>
              <a:rPr/>
              <a:t>It doesn’t “know” things - it predicts likely responses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The Intern Analogy:</a:t>
            </a:r>
          </a:p>
          <a:p>
            <a:pPr lvl="0" indent="0" marL="0">
              <a:buNone/>
            </a:pPr>
          </a:p>
          <a:p>
            <a:pPr lvl="0" indent="0" marL="1270000">
              <a:buNone/>
            </a:pPr>
            <a:r>
              <a:rPr sz="2000"/>
              <a:t>Think of AI like a brilliant intern. They’re eager, fast, and can do amazing work. But they might confidently present completely made-up statistics.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AI should challenge your thinking, not replace it.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The moment you stop questioning AI’s output is the moment you become Deloitte.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Your role:</a:t>
            </a:r>
            <a:r>
              <a:rPr/>
              <a:t> Editor-in-Chief, not stenographer.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The concept:</a:t>
            </a:r>
            <a:r>
              <a:rPr/>
              <a:t> Get multiple expert viewpoints in one prompt</a:t>
            </a:r>
          </a:p>
          <a:p>
            <a:pPr lvl="0" indent="0" marL="0">
              <a:buNone/>
            </a:pPr>
          </a:p>
          <a:p>
            <a:pPr lvl="0"/>
            <a:r>
              <a:rPr/>
              <a:t>CFO perspective (financial)</a:t>
            </a:r>
          </a:p>
          <a:p>
            <a:pPr lvl="0" indent="0" marL="0">
              <a:buNone/>
            </a:pPr>
          </a:p>
          <a:p>
            <a:pPr lvl="0"/>
            <a:r>
              <a:rPr/>
              <a:t>Marketing Director (customers)</a:t>
            </a:r>
          </a:p>
          <a:p>
            <a:pPr lvl="0" indent="0" marL="0">
              <a:buNone/>
            </a:pPr>
          </a:p>
          <a:p>
            <a:pPr lvl="0"/>
            <a:r>
              <a:rPr/>
              <a:t>Operations Manager (practical)</a:t>
            </a:r>
          </a:p>
          <a:p>
            <a:pPr lvl="0" indent="0" marL="0">
              <a:buNone/>
            </a:pPr>
          </a:p>
          <a:p>
            <a:pPr lvl="0"/>
            <a:r>
              <a:rPr/>
              <a:t>Legal Counsel (compliance)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Why it works:</a:t>
            </a:r>
            <a:r>
              <a:rPr/>
              <a:t> Catches blind spots you’d miss thinking alone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Switch to browser and run this demo in Gemini.</a:t>
            </a:r>
          </a:p>
          <a:p>
            <a:pPr lvl="0" indent="0" marL="0">
              <a:buNone/>
            </a:pPr>
          </a:p>
          <a:p>
            <a:pPr lvl="0" indent="0" marL="0">
              <a:spcBef>
                <a:spcPts val="3000"/>
              </a:spcBef>
              <a:buNone/>
            </a:pPr>
            <a:r>
              <a:rPr b="1"/>
              <a:t>Your Turn: Try It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/>
              <a:t>Think of a business idea:</a:t>
            </a:r>
          </a:p>
          <a:p>
            <a:pPr lvl="0" indent="0" marL="0">
              <a:buNone/>
            </a:pPr>
          </a:p>
          <a:p>
            <a:pPr lvl="0"/>
            <a:r>
              <a:rPr/>
              <a:t>A meal prep delivery service for students</a:t>
            </a:r>
          </a:p>
          <a:p>
            <a:pPr lvl="0" indent="0" marL="0">
              <a:buNone/>
            </a:pPr>
          </a:p>
          <a:p>
            <a:pPr lvl="0"/>
            <a:r>
              <a:rPr/>
              <a:t>A tutoring app connecting students with graduates</a:t>
            </a:r>
            <a:br/>
          </a:p>
          <a:p>
            <a:pPr lvl="0" indent="0" marL="0">
              <a:buNone/>
            </a:pPr>
          </a:p>
          <a:p>
            <a:pPr lvl="0"/>
            <a:r>
              <a:rPr/>
              <a:t>A sustainable fashion rental service</a:t>
            </a:r>
          </a:p>
          <a:p>
            <a:pPr lvl="0" indent="0" marL="0">
              <a:buNone/>
            </a:pPr>
          </a:p>
          <a:p>
            <a:pPr lvl="0"/>
            <a:r>
              <a:rPr/>
              <a:t>Your own idea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Try the Board of Directors prompt with your idea.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The problem:</a:t>
            </a:r>
            <a:r>
              <a:rPr/>
              <a:t> We look for evidence that supports our ideas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The solution:</a:t>
            </a:r>
            <a:r>
              <a:rPr/>
              <a:t> Force AI to argue against your position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Key phrases that work:</a:t>
            </a:r>
          </a:p>
          <a:p>
            <a:pPr lvl="0" indent="0" marL="0">
              <a:buNone/>
            </a:pPr>
          </a:p>
          <a:p>
            <a:pPr lvl="0"/>
            <a:r>
              <a:rPr/>
              <a:t>“Be harsh but fair”</a:t>
            </a:r>
          </a:p>
          <a:p>
            <a:pPr lvl="0" indent="0" marL="0">
              <a:buNone/>
            </a:pPr>
          </a:p>
          <a:p>
            <a:pPr lvl="0"/>
            <a:r>
              <a:rPr/>
              <a:t>“Don’t hold back”</a:t>
            </a:r>
          </a:p>
          <a:p>
            <a:pPr lvl="0" indent="0" marL="0">
              <a:buNone/>
            </a:pPr>
          </a:p>
          <a:p>
            <a:pPr lvl="0"/>
            <a:r>
              <a:rPr/>
              <a:t>“I need to hear the hard truths”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Switch to browser and run this demo. Point out how giving AI permission to be critical produces better feedback.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The problem:</a:t>
            </a:r>
            <a:r>
              <a:rPr/>
              <a:t> Sometimes the hardest part is knowing what questions to ask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The solution:</a:t>
            </a:r>
            <a:r>
              <a:rPr/>
              <a:t> Let AI interview YOU first</a:t>
            </a:r>
          </a:p>
          <a:p>
            <a:pPr lvl="0" indent="0" marL="0">
              <a:buNone/>
            </a:pPr>
          </a:p>
          <a:p>
            <a:pPr lvl="0" indent="0" marL="0">
              <a:buNone/>
            </a:pPr>
            <a:r>
              <a:rPr b="1"/>
              <a:t>Why it works:</a:t>
            </a:r>
          </a:p>
          <a:p>
            <a:pPr lvl="0" indent="0" marL="0">
              <a:buNone/>
            </a:pPr>
          </a:p>
          <a:p>
            <a:pPr lvl="0"/>
            <a:r>
              <a:rPr/>
              <a:t>AI understands your specific context</a:t>
            </a:r>
          </a:p>
          <a:p>
            <a:pPr lvl="0" indent="0" marL="0">
              <a:buNone/>
            </a:pPr>
          </a:p>
          <a:p>
            <a:pPr lvl="0"/>
            <a:r>
              <a:rPr/>
              <a:t>Recommendations become tailored, not generic</a:t>
            </a:r>
          </a:p>
          <a:p>
            <a:pPr lvl="0" indent="0" marL="0">
              <a:buNone/>
            </a:pPr>
          </a:p>
          <a:p>
            <a:pPr lvl="0"/>
            <a:r>
              <a:rPr/>
              <a:t>You discover what you don’t know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11</a:t>
            </a:fld>
            <a:endParaRPr lang="en-US"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Run this demo. Answer 2-3 questions from the AI to show how the conversation builds context.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7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8.xml" /><Relationship Id="rId3" Type="http://schemas.openxmlformats.org/officeDocument/2006/relationships/image" Target="../media/image7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9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0.xml" /><Relationship Id="rId3" Type="http://schemas.openxmlformats.org/officeDocument/2006/relationships/image" Target="../media/image8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1.xml" /><Relationship Id="rId3" Type="http://schemas.openxmlformats.org/officeDocument/2006/relationships/image" Target="../media/image9.png" /></Relationships>
</file>

<file path=ppt/slides/_rels/slide1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2.xml" /><Relationship Id="rId3" Type="http://schemas.openxmlformats.org/officeDocument/2006/relationships/image" Target="../media/image10.png" /></Relationships>
</file>

<file path=ppt/slides/_rels/slide1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3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5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6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AI Boardroom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Leveraging AI for Business Strategy</a:t>
            </a:r>
            <a:br/>
            <a:br/>
            <a:r>
              <a:rPr/>
              <a:t>Dr. Michael Borck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2025-12-09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Demo: Devil’s Advocate Prompt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 believe that a cashless coffee shop near 
a university is a great business idea.
Play devil's advocate. Give me the strongest 
possible arguments against this idea. 
Be harsh but fair. I want to know:
1. Why might this fail?
2. What am I probably not thinking about?
3. Who would this NOT work for?
4. What market conditions could kill this?
Don't hold back - I need to hear the hard truths.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Part 4: Reverse Prompting - When You Don’t Know What to Ask</a:t>
            </a:r>
          </a:p>
        </p:txBody>
      </p:sp>
      <p:pic>
        <p:nvPicPr>
          <p:cNvPr descr="images/reverse-prompting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Demo: Reverse Prompting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 want to create a marketing plan for a new 
cashless coffee shop near a university.
Before giving me any advice, interview me first. 
Ask me questions one at a time to understand:
- My target customers
- My budget and timeline
- My competitive advantages
- My experience in this industry
- Any constraints I'm working with
After you understand my situation, then give 
me tailored marketing recommendations.
Start with your first question.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Part 5: Ethics - The Billboard Rule</a:t>
            </a:r>
          </a:p>
        </p:txBody>
      </p:sp>
      <p:pic>
        <p:nvPicPr>
          <p:cNvPr descr="images/billboard-rule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Hallucination Trap</a:t>
            </a:r>
          </a:p>
        </p:txBody>
      </p:sp>
      <p:pic>
        <p:nvPicPr>
          <p:cNvPr descr="images/hallucination-trap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Three Verification Questions</a:t>
            </a:r>
          </a:p>
        </p:txBody>
      </p:sp>
      <p:pic>
        <p:nvPicPr>
          <p:cNvPr descr="images/check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key-takeaway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AI is a thinking partner, not a replacement for thinking</a:t>
            </a:r>
          </a:p>
          <a:p>
            <a:pPr lvl="0" indent="-342900" marL="342900">
              <a:buAutoNum type="arabicPeriod"/>
            </a:pPr>
            <a:r>
              <a:rPr/>
              <a:t>Use </a:t>
            </a:r>
            <a:r>
              <a:rPr b="1"/>
              <a:t>multi-perspective prompting</a:t>
            </a:r>
            <a:r>
              <a:rPr/>
              <a:t> (Board of Directors)</a:t>
            </a:r>
          </a:p>
          <a:p>
            <a:pPr lvl="0" indent="-342900" marL="342900">
              <a:buAutoNum type="arabicPeriod"/>
            </a:pPr>
            <a:r>
              <a:rPr b="1"/>
              <a:t>Challenge your ideas</a:t>
            </a:r>
            <a:r>
              <a:rPr/>
              <a:t> (Devil’s Advocate)</a:t>
            </a:r>
          </a:p>
          <a:p>
            <a:pPr lvl="0" indent="-342900" marL="342900">
              <a:buAutoNum type="arabicPeriod"/>
            </a:pPr>
            <a:r>
              <a:rPr/>
              <a:t>Let AI </a:t>
            </a:r>
            <a:r>
              <a:rPr b="1"/>
              <a:t>interview you</a:t>
            </a:r>
            <a:r>
              <a:rPr/>
              <a:t> for better context (Reverse Prompting)</a:t>
            </a:r>
          </a:p>
          <a:p>
            <a:pPr lvl="0" indent="-342900" marL="342900">
              <a:buAutoNum type="arabicPeriod"/>
            </a:pPr>
            <a:r>
              <a:rPr b="1"/>
              <a:t>Always verify</a:t>
            </a:r>
            <a:r>
              <a:rPr/>
              <a:t> - never trust blindly</a:t>
            </a:r>
          </a:p>
        </p:txBody>
      </p:sp>
    </p:spTree>
  </p:cSld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Questions</a:t>
            </a:r>
          </a:p>
        </p:txBody>
      </p:sp>
      <p:pic>
        <p:nvPicPr>
          <p:cNvPr descr="images/questions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 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s/440000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Today’s Session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 b="1"/>
              <a:t>The AI Mindset</a:t>
            </a:r>
            <a:r>
              <a:rPr/>
              <a:t> - How to think about AI</a:t>
            </a:r>
          </a:p>
          <a:p>
            <a:pPr lvl="0" indent="-342900" marL="342900">
              <a:buAutoNum type="arabicPeriod"/>
            </a:pPr>
            <a:r>
              <a:rPr b="1"/>
              <a:t>Board of Directors Strategy</a:t>
            </a:r>
            <a:r>
              <a:rPr/>
              <a:t> - Multi-perspective analysis</a:t>
            </a:r>
          </a:p>
          <a:p>
            <a:pPr lvl="0" indent="-342900" marL="342900">
              <a:buAutoNum type="arabicPeriod"/>
            </a:pPr>
            <a:r>
              <a:rPr b="1"/>
              <a:t>Devil’s Advocate</a:t>
            </a:r>
            <a:r>
              <a:rPr/>
              <a:t> - Stress-testing ideas</a:t>
            </a:r>
          </a:p>
          <a:p>
            <a:pPr lvl="0" indent="-342900" marL="342900">
              <a:buAutoNum type="arabicPeriod"/>
            </a:pPr>
            <a:r>
              <a:rPr b="1"/>
              <a:t>Reverse Prompting</a:t>
            </a:r>
            <a:r>
              <a:rPr/>
              <a:t> - Let AI interview you</a:t>
            </a:r>
          </a:p>
          <a:p>
            <a:pPr lvl="0" indent="-342900" marL="342900">
              <a:buAutoNum type="arabicPeriod"/>
            </a:pPr>
            <a:r>
              <a:rPr b="1"/>
              <a:t>Ethics &amp; The Trap</a:t>
            </a:r>
            <a:r>
              <a:rPr/>
              <a:t> - Using AI responsibly</a:t>
            </a:r>
          </a:p>
          <a:p>
            <a:pPr lvl="0" indent="0" marL="0">
              <a:buNone/>
            </a:pPr>
            <a:r>
              <a:rPr b="1"/>
              <a:t>Companion Website:</a:t>
            </a:r>
            <a:r>
              <a:rPr/>
              <a:t> [Link in chat]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Part 1: The AI Mindset</a:t>
            </a:r>
          </a:p>
        </p:txBody>
      </p:sp>
      <p:pic>
        <p:nvPicPr>
          <p:cNvPr descr="images/ai-mindset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AI is a Smart Intern Who Hallucinates</a:t>
            </a:r>
          </a:p>
        </p:txBody>
      </p:sp>
      <p:pic>
        <p:nvPicPr>
          <p:cNvPr descr="images/smart-intern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Golden Rule</a:t>
            </a:r>
          </a:p>
        </p:txBody>
      </p:sp>
      <p:pic>
        <p:nvPicPr>
          <p:cNvPr descr="images/robot-think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Part 2: Board of Directors Strategy</a:t>
            </a:r>
          </a:p>
        </p:txBody>
      </p:sp>
      <p:pic>
        <p:nvPicPr>
          <p:cNvPr descr="images/board-of-directors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Demo: Board of Directors Prompt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>
              <a:buNone/>
            </a:pPr>
            <a:r>
              <a:rPr>
                <a:latin typeface="Courier"/>
              </a:rPr>
              <a:t>I'm considering opening a cashless coffee shop 
near a university campus. 
Act as my board of directors and analyse this 
idea from multiple perspectives:
1. As CFO: Financial considerations, risks, ROI?
2. As Marketing Director: Positioning and reach?
3. As Operations Manager: Practical challenges?
4. As Legal Counsel: Regulations to consider?
For each perspective, give me 3-4 key points.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Part 3: Devil’s Advocate - Overcoming Confirmation Bias</a:t>
            </a:r>
          </a:p>
        </p:txBody>
      </p:sp>
      <p:pic>
        <p:nvPicPr>
          <p:cNvPr descr="images/devils-advocate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Boardroom</dc:title>
  <dc:creator>Dr. Michael Borck</dc:creator>
  <cp:keywords/>
  <dcterms:created xsi:type="dcterms:W3CDTF">2025-12-09T00:54:49Z</dcterms:created>
  <dcterms:modified xsi:type="dcterms:W3CDTF">2025-12-09T00:54:49Z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2025-12-09</vt:lpwstr>
  </property>
  <property fmtid="{D5CDD505-2E9C-101B-9397-08002B2CF9AE}" pid="6" name="header-includes">
    <vt:lpwstr/>
  </property>
  <property fmtid="{D5CDD505-2E9C-101B-9397-08002B2CF9AE}" pid="7" name="include-after">
    <vt:lpwstr/>
  </property>
  <property fmtid="{D5CDD505-2E9C-101B-9397-08002B2CF9AE}" pid="8" name="include-before">
    <vt:lpwstr/>
  </property>
  <property fmtid="{D5CDD505-2E9C-101B-9397-08002B2CF9AE}" pid="9" name="labels">
    <vt:lpwstr/>
  </property>
  <property fmtid="{D5CDD505-2E9C-101B-9397-08002B2CF9AE}" pid="10" name="subtitle">
    <vt:lpwstr>Leveraging AI for Business Strategy</vt:lpwstr>
  </property>
  <property fmtid="{D5CDD505-2E9C-101B-9397-08002B2CF9AE}" pid="11" name="toc-title">
    <vt:lpwstr>Table of contents</vt:lpwstr>
  </property>
</Properties>
</file>